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3">
  <p:sldMasterIdLst>
    <p:sldMasterId id="2147483672" r:id="rId1"/>
  </p:sldMasterIdLst>
  <p:sldIdLst>
    <p:sldId id="256" r:id="rId2"/>
  </p:sldIdLst>
  <p:sldSz cx="21396325" cy="302672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B Zar" panose="00000400000000000000" pitchFamily="2" charset="-78"/>
      <p:regular r:id="rId9"/>
      <p:bold r:id="rId10"/>
    </p:embeddedFont>
    <p:embeddedFont>
      <p:font typeface="B Titr" panose="00000700000000000000" pitchFamily="2" charset="-78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07" userDrawn="1">
          <p15:clr>
            <a:srgbClr val="A4A3A4"/>
          </p15:clr>
        </p15:guide>
        <p15:guide id="2" pos="125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50" d="100"/>
          <a:sy n="50" d="100"/>
        </p:scale>
        <p:origin x="48" y="-192"/>
      </p:cViewPr>
      <p:guideLst>
        <p:guide orient="horz" pos="6207"/>
        <p:guide pos="125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725" y="4953466"/>
            <a:ext cx="18186876" cy="10537496"/>
          </a:xfrm>
        </p:spPr>
        <p:txBody>
          <a:bodyPr anchor="b"/>
          <a:lstStyle>
            <a:lvl1pPr algn="ctr">
              <a:defRPr sz="1403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4541" y="15897328"/>
            <a:ext cx="16047244" cy="7307583"/>
          </a:xfrm>
        </p:spPr>
        <p:txBody>
          <a:bodyPr/>
          <a:lstStyle>
            <a:lvl1pPr marL="0" indent="0" algn="ctr">
              <a:buNone/>
              <a:defRPr sz="5616"/>
            </a:lvl1pPr>
            <a:lvl2pPr marL="1069802" indent="0" algn="ctr">
              <a:buNone/>
              <a:defRPr sz="4680"/>
            </a:lvl2pPr>
            <a:lvl3pPr marL="2139605" indent="0" algn="ctr">
              <a:buNone/>
              <a:defRPr sz="4212"/>
            </a:lvl3pPr>
            <a:lvl4pPr marL="3209407" indent="0" algn="ctr">
              <a:buNone/>
              <a:defRPr sz="3744"/>
            </a:lvl4pPr>
            <a:lvl5pPr marL="4279209" indent="0" algn="ctr">
              <a:buNone/>
              <a:defRPr sz="3744"/>
            </a:lvl5pPr>
            <a:lvl6pPr marL="5349011" indent="0" algn="ctr">
              <a:buNone/>
              <a:defRPr sz="3744"/>
            </a:lvl6pPr>
            <a:lvl7pPr marL="6418814" indent="0" algn="ctr">
              <a:buNone/>
              <a:defRPr sz="3744"/>
            </a:lvl7pPr>
            <a:lvl8pPr marL="7488616" indent="0" algn="ctr">
              <a:buNone/>
              <a:defRPr sz="3744"/>
            </a:lvl8pPr>
            <a:lvl9pPr marL="8558418" indent="0" algn="ctr">
              <a:buNone/>
              <a:defRPr sz="374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7BDD-32FD-41A2-90A4-9FC2C720904B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8B79-B818-4D6D-9434-E6BB609B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3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7BDD-32FD-41A2-90A4-9FC2C720904B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8B79-B818-4D6D-9434-E6BB609B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7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11746" y="1611452"/>
            <a:ext cx="4613583" cy="25650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998" y="1611452"/>
            <a:ext cx="13573294" cy="25650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7BDD-32FD-41A2-90A4-9FC2C720904B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8B79-B818-4D6D-9434-E6BB609B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7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7BDD-32FD-41A2-90A4-9FC2C720904B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8B79-B818-4D6D-9434-E6BB609B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73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855" y="7545809"/>
            <a:ext cx="18454330" cy="12590343"/>
          </a:xfrm>
        </p:spPr>
        <p:txBody>
          <a:bodyPr anchor="b"/>
          <a:lstStyle>
            <a:lvl1pPr>
              <a:defRPr sz="1403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855" y="20255262"/>
            <a:ext cx="18454330" cy="6620964"/>
          </a:xfrm>
        </p:spPr>
        <p:txBody>
          <a:bodyPr/>
          <a:lstStyle>
            <a:lvl1pPr marL="0" indent="0">
              <a:buNone/>
              <a:defRPr sz="5616">
                <a:solidFill>
                  <a:schemeClr val="tx1"/>
                </a:solidFill>
              </a:defRPr>
            </a:lvl1pPr>
            <a:lvl2pPr marL="1069802" indent="0">
              <a:buNone/>
              <a:defRPr sz="4680">
                <a:solidFill>
                  <a:schemeClr val="tx1">
                    <a:tint val="75000"/>
                  </a:schemeClr>
                </a:solidFill>
              </a:defRPr>
            </a:lvl2pPr>
            <a:lvl3pPr marL="2139605" indent="0">
              <a:buNone/>
              <a:defRPr sz="4212">
                <a:solidFill>
                  <a:schemeClr val="tx1">
                    <a:tint val="75000"/>
                  </a:schemeClr>
                </a:solidFill>
              </a:defRPr>
            </a:lvl3pPr>
            <a:lvl4pPr marL="3209407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4pPr>
            <a:lvl5pPr marL="4279209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5pPr>
            <a:lvl6pPr marL="5349011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6pPr>
            <a:lvl7pPr marL="6418814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7pPr>
            <a:lvl8pPr marL="7488616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8pPr>
            <a:lvl9pPr marL="8558418" indent="0">
              <a:buNone/>
              <a:defRPr sz="37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7BDD-32FD-41A2-90A4-9FC2C720904B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8B79-B818-4D6D-9434-E6BB609B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4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997" y="8057261"/>
            <a:ext cx="9093438" cy="192043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31890" y="8057261"/>
            <a:ext cx="9093438" cy="192043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7BDD-32FD-41A2-90A4-9FC2C720904B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8B79-B818-4D6D-9434-E6BB609B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1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1611459"/>
            <a:ext cx="18454330" cy="58502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87" y="7419688"/>
            <a:ext cx="9051647" cy="3636275"/>
          </a:xfrm>
        </p:spPr>
        <p:txBody>
          <a:bodyPr anchor="b"/>
          <a:lstStyle>
            <a:lvl1pPr marL="0" indent="0">
              <a:buNone/>
              <a:defRPr sz="5616" b="1"/>
            </a:lvl1pPr>
            <a:lvl2pPr marL="1069802" indent="0">
              <a:buNone/>
              <a:defRPr sz="4680" b="1"/>
            </a:lvl2pPr>
            <a:lvl3pPr marL="2139605" indent="0">
              <a:buNone/>
              <a:defRPr sz="4212" b="1"/>
            </a:lvl3pPr>
            <a:lvl4pPr marL="3209407" indent="0">
              <a:buNone/>
              <a:defRPr sz="3744" b="1"/>
            </a:lvl4pPr>
            <a:lvl5pPr marL="4279209" indent="0">
              <a:buNone/>
              <a:defRPr sz="3744" b="1"/>
            </a:lvl5pPr>
            <a:lvl6pPr marL="5349011" indent="0">
              <a:buNone/>
              <a:defRPr sz="3744" b="1"/>
            </a:lvl6pPr>
            <a:lvl7pPr marL="6418814" indent="0">
              <a:buNone/>
              <a:defRPr sz="3744" b="1"/>
            </a:lvl7pPr>
            <a:lvl8pPr marL="7488616" indent="0">
              <a:buNone/>
              <a:defRPr sz="3744" b="1"/>
            </a:lvl8pPr>
            <a:lvl9pPr marL="8558418" indent="0">
              <a:buNone/>
              <a:defRPr sz="374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787" y="11055963"/>
            <a:ext cx="9051647" cy="1626165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31891" y="7419688"/>
            <a:ext cx="9096225" cy="3636275"/>
          </a:xfrm>
        </p:spPr>
        <p:txBody>
          <a:bodyPr anchor="b"/>
          <a:lstStyle>
            <a:lvl1pPr marL="0" indent="0">
              <a:buNone/>
              <a:defRPr sz="5616" b="1"/>
            </a:lvl1pPr>
            <a:lvl2pPr marL="1069802" indent="0">
              <a:buNone/>
              <a:defRPr sz="4680" b="1"/>
            </a:lvl2pPr>
            <a:lvl3pPr marL="2139605" indent="0">
              <a:buNone/>
              <a:defRPr sz="4212" b="1"/>
            </a:lvl3pPr>
            <a:lvl4pPr marL="3209407" indent="0">
              <a:buNone/>
              <a:defRPr sz="3744" b="1"/>
            </a:lvl4pPr>
            <a:lvl5pPr marL="4279209" indent="0">
              <a:buNone/>
              <a:defRPr sz="3744" b="1"/>
            </a:lvl5pPr>
            <a:lvl6pPr marL="5349011" indent="0">
              <a:buNone/>
              <a:defRPr sz="3744" b="1"/>
            </a:lvl6pPr>
            <a:lvl7pPr marL="6418814" indent="0">
              <a:buNone/>
              <a:defRPr sz="3744" b="1"/>
            </a:lvl7pPr>
            <a:lvl8pPr marL="7488616" indent="0">
              <a:buNone/>
              <a:defRPr sz="3744" b="1"/>
            </a:lvl8pPr>
            <a:lvl9pPr marL="8558418" indent="0">
              <a:buNone/>
              <a:defRPr sz="374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31891" y="11055963"/>
            <a:ext cx="9096225" cy="1626165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7BDD-32FD-41A2-90A4-9FC2C720904B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8B79-B818-4D6D-9434-E6BB609B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80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7BDD-32FD-41A2-90A4-9FC2C720904B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8B79-B818-4D6D-9434-E6BB609B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2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7BDD-32FD-41A2-90A4-9FC2C720904B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8B79-B818-4D6D-9434-E6BB609B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3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7818"/>
            <a:ext cx="6900872" cy="7062364"/>
          </a:xfrm>
        </p:spPr>
        <p:txBody>
          <a:bodyPr anchor="b"/>
          <a:lstStyle>
            <a:lvl1pPr>
              <a:defRPr sz="748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6225" y="4357934"/>
            <a:ext cx="10831890" cy="21509383"/>
          </a:xfrm>
        </p:spPr>
        <p:txBody>
          <a:bodyPr/>
          <a:lstStyle>
            <a:lvl1pPr>
              <a:defRPr sz="7488"/>
            </a:lvl1pPr>
            <a:lvl2pPr>
              <a:defRPr sz="6552"/>
            </a:lvl2pPr>
            <a:lvl3pPr>
              <a:defRPr sz="5616"/>
            </a:lvl3pPr>
            <a:lvl4pPr>
              <a:defRPr sz="4680"/>
            </a:lvl4pPr>
            <a:lvl5pPr>
              <a:defRPr sz="4680"/>
            </a:lvl5pPr>
            <a:lvl6pPr>
              <a:defRPr sz="4680"/>
            </a:lvl6pPr>
            <a:lvl7pPr>
              <a:defRPr sz="4680"/>
            </a:lvl7pPr>
            <a:lvl8pPr>
              <a:defRPr sz="4680"/>
            </a:lvl8pPr>
            <a:lvl9pPr>
              <a:defRPr sz="468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80183"/>
            <a:ext cx="6900872" cy="16822161"/>
          </a:xfrm>
        </p:spPr>
        <p:txBody>
          <a:bodyPr/>
          <a:lstStyle>
            <a:lvl1pPr marL="0" indent="0">
              <a:buNone/>
              <a:defRPr sz="3744"/>
            </a:lvl1pPr>
            <a:lvl2pPr marL="1069802" indent="0">
              <a:buNone/>
              <a:defRPr sz="3276"/>
            </a:lvl2pPr>
            <a:lvl3pPr marL="2139605" indent="0">
              <a:buNone/>
              <a:defRPr sz="2808"/>
            </a:lvl3pPr>
            <a:lvl4pPr marL="3209407" indent="0">
              <a:buNone/>
              <a:defRPr sz="2340"/>
            </a:lvl4pPr>
            <a:lvl5pPr marL="4279209" indent="0">
              <a:buNone/>
              <a:defRPr sz="2340"/>
            </a:lvl5pPr>
            <a:lvl6pPr marL="5349011" indent="0">
              <a:buNone/>
              <a:defRPr sz="2340"/>
            </a:lvl6pPr>
            <a:lvl7pPr marL="6418814" indent="0">
              <a:buNone/>
              <a:defRPr sz="2340"/>
            </a:lvl7pPr>
            <a:lvl8pPr marL="7488616" indent="0">
              <a:buNone/>
              <a:defRPr sz="2340"/>
            </a:lvl8pPr>
            <a:lvl9pPr marL="8558418" indent="0">
              <a:buNone/>
              <a:defRPr sz="234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7BDD-32FD-41A2-90A4-9FC2C720904B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8B79-B818-4D6D-9434-E6BB609B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3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84" y="2017818"/>
            <a:ext cx="6900872" cy="7062364"/>
          </a:xfrm>
        </p:spPr>
        <p:txBody>
          <a:bodyPr anchor="b"/>
          <a:lstStyle>
            <a:lvl1pPr>
              <a:defRPr sz="748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6225" y="4357934"/>
            <a:ext cx="10831890" cy="21509383"/>
          </a:xfrm>
        </p:spPr>
        <p:txBody>
          <a:bodyPr anchor="t"/>
          <a:lstStyle>
            <a:lvl1pPr marL="0" indent="0">
              <a:buNone/>
              <a:defRPr sz="7488"/>
            </a:lvl1pPr>
            <a:lvl2pPr marL="1069802" indent="0">
              <a:buNone/>
              <a:defRPr sz="6552"/>
            </a:lvl2pPr>
            <a:lvl3pPr marL="2139605" indent="0">
              <a:buNone/>
              <a:defRPr sz="5616"/>
            </a:lvl3pPr>
            <a:lvl4pPr marL="3209407" indent="0">
              <a:buNone/>
              <a:defRPr sz="4680"/>
            </a:lvl4pPr>
            <a:lvl5pPr marL="4279209" indent="0">
              <a:buNone/>
              <a:defRPr sz="4680"/>
            </a:lvl5pPr>
            <a:lvl6pPr marL="5349011" indent="0">
              <a:buNone/>
              <a:defRPr sz="4680"/>
            </a:lvl6pPr>
            <a:lvl7pPr marL="6418814" indent="0">
              <a:buNone/>
              <a:defRPr sz="4680"/>
            </a:lvl7pPr>
            <a:lvl8pPr marL="7488616" indent="0">
              <a:buNone/>
              <a:defRPr sz="4680"/>
            </a:lvl8pPr>
            <a:lvl9pPr marL="8558418" indent="0">
              <a:buNone/>
              <a:defRPr sz="468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784" y="9080183"/>
            <a:ext cx="6900872" cy="16822161"/>
          </a:xfrm>
        </p:spPr>
        <p:txBody>
          <a:bodyPr/>
          <a:lstStyle>
            <a:lvl1pPr marL="0" indent="0">
              <a:buNone/>
              <a:defRPr sz="3744"/>
            </a:lvl1pPr>
            <a:lvl2pPr marL="1069802" indent="0">
              <a:buNone/>
              <a:defRPr sz="3276"/>
            </a:lvl2pPr>
            <a:lvl3pPr marL="2139605" indent="0">
              <a:buNone/>
              <a:defRPr sz="2808"/>
            </a:lvl3pPr>
            <a:lvl4pPr marL="3209407" indent="0">
              <a:buNone/>
              <a:defRPr sz="2340"/>
            </a:lvl4pPr>
            <a:lvl5pPr marL="4279209" indent="0">
              <a:buNone/>
              <a:defRPr sz="2340"/>
            </a:lvl5pPr>
            <a:lvl6pPr marL="5349011" indent="0">
              <a:buNone/>
              <a:defRPr sz="2340"/>
            </a:lvl6pPr>
            <a:lvl7pPr marL="6418814" indent="0">
              <a:buNone/>
              <a:defRPr sz="2340"/>
            </a:lvl7pPr>
            <a:lvl8pPr marL="7488616" indent="0">
              <a:buNone/>
              <a:defRPr sz="2340"/>
            </a:lvl8pPr>
            <a:lvl9pPr marL="8558418" indent="0">
              <a:buNone/>
              <a:defRPr sz="234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37BDD-32FD-41A2-90A4-9FC2C720904B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48B79-B818-4D6D-9434-E6BB609B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3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998" y="1611459"/>
            <a:ext cx="18454330" cy="5850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998" y="8057261"/>
            <a:ext cx="18454330" cy="19204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997" y="28053287"/>
            <a:ext cx="4814173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37BDD-32FD-41A2-90A4-9FC2C720904B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7533" y="28053287"/>
            <a:ext cx="7221260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11155" y="28053287"/>
            <a:ext cx="4814173" cy="16114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48B79-B818-4D6D-9434-E6BB609BD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0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9605" rtl="0" eaLnBrk="1" latinLnBrk="0" hangingPunct="1">
        <a:lnSpc>
          <a:spcPct val="90000"/>
        </a:lnSpc>
        <a:spcBef>
          <a:spcPct val="0"/>
        </a:spcBef>
        <a:buNone/>
        <a:defRPr sz="102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901" indent="-534901" algn="l" defTabSz="2139605" rtl="0" eaLnBrk="1" latinLnBrk="0" hangingPunct="1">
        <a:lnSpc>
          <a:spcPct val="90000"/>
        </a:lnSpc>
        <a:spcBef>
          <a:spcPts val="2340"/>
        </a:spcBef>
        <a:buFont typeface="Arial" panose="020B0604020202020204" pitchFamily="34" charset="0"/>
        <a:buChar char="•"/>
        <a:defRPr sz="6552" kern="1200">
          <a:solidFill>
            <a:schemeClr val="tx1"/>
          </a:solidFill>
          <a:latin typeface="+mn-lt"/>
          <a:ea typeface="+mn-ea"/>
          <a:cs typeface="+mn-cs"/>
        </a:defRPr>
      </a:lvl1pPr>
      <a:lvl2pPr marL="1604703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5616" kern="1200">
          <a:solidFill>
            <a:schemeClr val="tx1"/>
          </a:solidFill>
          <a:latin typeface="+mn-lt"/>
          <a:ea typeface="+mn-ea"/>
          <a:cs typeface="+mn-cs"/>
        </a:defRPr>
      </a:lvl2pPr>
      <a:lvl3pPr marL="2674506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3pPr>
      <a:lvl4pPr marL="3744308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4pPr>
      <a:lvl5pPr marL="4814110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5pPr>
      <a:lvl6pPr marL="5883913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6pPr>
      <a:lvl7pPr marL="6953715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7pPr>
      <a:lvl8pPr marL="8023517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8pPr>
      <a:lvl9pPr marL="9093319" indent="-534901" algn="l" defTabSz="213960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1pPr>
      <a:lvl2pPr marL="1069802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2pPr>
      <a:lvl3pPr marL="2139605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3pPr>
      <a:lvl4pPr marL="3209407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4pPr>
      <a:lvl5pPr marL="4279209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5pPr>
      <a:lvl6pPr marL="5349011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6pPr>
      <a:lvl7pPr marL="6418814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7pPr>
      <a:lvl8pPr marL="7488616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8pPr>
      <a:lvl9pPr marL="8558418" algn="l" defTabSz="2139605" rtl="0" eaLnBrk="1" latinLnBrk="0" hangingPunct="1">
        <a:defRPr sz="4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75109">
              <a:srgbClr val="DDD0BD"/>
            </a:gs>
            <a:gs pos="41472">
              <a:srgbClr val="DCD4C8"/>
            </a:gs>
            <a:gs pos="64000">
              <a:srgbClr val="DDD0B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261557" y="6989545"/>
            <a:ext cx="8953213" cy="3291674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 rtl="1"/>
            <a:r>
              <a:rPr lang="fa-IR" sz="2400" dirty="0" smtClean="0">
                <a:solidFill>
                  <a:srgbClr val="FF6600"/>
                </a:solidFill>
                <a:cs typeface="B Titr" panose="00000700000000000000" pitchFamily="2" charset="-78"/>
              </a:rPr>
              <a:t>چکیده</a:t>
            </a:r>
            <a:endParaRPr lang="fa-IR" sz="3200" dirty="0" smtClean="0">
              <a:solidFill>
                <a:srgbClr val="FF6600"/>
              </a:solidFill>
              <a:cs typeface="B Titr" panose="00000700000000000000" pitchFamily="2" charset="-78"/>
            </a:endParaRPr>
          </a:p>
          <a:p>
            <a:pPr algn="just" rtl="1">
              <a:lnSpc>
                <a:spcPct val="114000"/>
              </a:lnSpc>
            </a:pPr>
            <a:r>
              <a:rPr lang="fa-IR" altLang="en-US" sz="1600" dirty="0">
                <a:solidFill>
                  <a:schemeClr val="tx1"/>
                </a:solidFill>
                <a:cs typeface="B Zar" panose="00000400000000000000" pitchFamily="2" charset="-78"/>
              </a:rPr>
              <a:t>کرفس به‏عنوان یکی از محصولات مهم و پرکاربرد در زمینه غذا و دارو شناخته شده است. آگاهی از فرآیند برش این محصول‏ در طراحی سامانه‏های برداشت و پس‏از برداشت آن از اطلاعات مهم و مفید می‏باشد. بنابراین در این مطالعه به بررسی فرآیند برش این محصول با استفاده از دستگاه اینسترون و تیغه با زاویه تیزی </a:t>
            </a:r>
            <a:r>
              <a:rPr lang="fa-IR" altLang="en-US" sz="1600" dirty="0" smtClean="0">
                <a:solidFill>
                  <a:schemeClr val="tx1"/>
                </a:solidFill>
                <a:cs typeface="B Zar" panose="00000400000000000000" pitchFamily="2" charset="-78"/>
              </a:rPr>
              <a:t>1/7درجه </a:t>
            </a:r>
            <a:r>
              <a:rPr lang="fa-IR" altLang="en-US" sz="1600" dirty="0">
                <a:solidFill>
                  <a:schemeClr val="tx1"/>
                </a:solidFill>
                <a:cs typeface="B Zar" panose="00000400000000000000" pitchFamily="2" charset="-78"/>
              </a:rPr>
              <a:t>پرداخته شد. به‏منظور بررسی نحوه و تأثیر سرعت و زاویه برش بر نیروی برش، انرژی لازم برای برش و مدول الاستیسیته کرفس از روش سطح پاسخ استفاده شد. سرعت برش در سه سطح 150، 250 و 350 میلی‏متر بر دقیقه و زاویه برش نیز در سه سطح صفر، 30 و 45 درجه بررسی شد. نتایج این مطالعه نشان داد که روش سطح پاسخ توانایی بررسی و بهینه یابی شرایط حاکم بر برش ساقه کرفس را دارا می‏باشد. همچنین نتایج نشان داده که بیشترین مقدار نیروی برش، انرژی لازم برای برش و مدول الاستیسیته در سرعت 150 میلیمتر بر دقیقه و زاویه برش صفر درجه بوده است. بنابراین با استفاده از زوایا و سرعت‏های برش بالاتر می‏توان فرآیند برش را به نحوی مطلوب تر انجام داد.</a:t>
            </a:r>
            <a:endParaRPr lang="en-US" sz="1600" dirty="0">
              <a:solidFill>
                <a:schemeClr val="tx1"/>
              </a:solidFill>
              <a:cs typeface="B Zar" panose="000004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261558" y="10643819"/>
            <a:ext cx="8953212" cy="5530462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 rtl="1"/>
            <a:r>
              <a:rPr lang="fa-IR" sz="2400" dirty="0" smtClean="0">
                <a:solidFill>
                  <a:srgbClr val="FF6600"/>
                </a:solidFill>
                <a:cs typeface="B Titr" panose="00000700000000000000" pitchFamily="2" charset="-78"/>
              </a:rPr>
              <a:t>مقدمه</a:t>
            </a:r>
            <a:endParaRPr lang="fa-IR" sz="3200" dirty="0" smtClean="0">
              <a:solidFill>
                <a:srgbClr val="FF6600"/>
              </a:solidFill>
              <a:cs typeface="B Titr" panose="00000700000000000000" pitchFamily="2" charset="-78"/>
            </a:endParaRPr>
          </a:p>
          <a:p>
            <a:pPr algn="just" rtl="1">
              <a:lnSpc>
                <a:spcPct val="114000"/>
              </a:lnSpc>
            </a:pPr>
            <a:r>
              <a:rPr lang="fa-IR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کرفس با نام علمی 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(</a:t>
            </a:r>
            <a:r>
              <a:rPr lang="en-US" alt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Apium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graveolens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) </a:t>
            </a:r>
            <a:r>
              <a:rPr lang="fa-IR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گیاهی علفی و یکساله می‏باشد، که به‏عنوان یک گیاه دارویی شناخته شده است [5]. میوه، برگ و ساقه این گیاه دارای ترکیبات مختلفی بوده و هر دو به‏عنوان گیاه دارویی شناخته شده‏اند، ترکیبات رایج موجود در ساقه و برگ‏های در نشان داده شده است. از طرفی دیگر ساقه این گیاه مصرف غذایی دارد و در سبد غذایی خانوار ایرانی از جایگاهی ویژه برخودار است. بنابراین یکی از محصولاتی است که فرآوری آن مد نظر هر دو صنعت دارو و غذا می‏باشد کرفس است. </a:t>
            </a:r>
            <a:endParaRPr lang="en-US" altLang="en-US" sz="1600" dirty="0" smtClean="0">
              <a:solidFill>
                <a:schemeClr val="tx1"/>
              </a:solidFill>
              <a:latin typeface="Times New Roman" panose="02020603050405020304" pitchFamily="18" charset="0"/>
              <a:cs typeface="B Zar" panose="00000400000000000000" pitchFamily="2" charset="-78"/>
            </a:endParaRPr>
          </a:p>
          <a:p>
            <a:pPr algn="just" rtl="1">
              <a:lnSpc>
                <a:spcPct val="114000"/>
              </a:lnSpc>
            </a:pPr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در زمینه فرآوری محصولات کشاورزی استفاده خصوصاً گیاهانی مانند کرفس برش آن‏ها به قطعات کوچک‏تر یکی از مباحث مهم می‏باشد. از طرفی دیگر آگاهی از خواص مکانیکی گیاهان و محصولات کشاورزی می‏تواند از اطلاعات مهم و کلیدی در زمینه برداشت، فرآوری، بسته‏بندی، انتقال و نگهداری آن‏ها باشد[7، 8]. در میان خواص مکانیکی مختلف محصولات و تولیدات کشاورزی پارامترهای مربوط به برش به‏علت اینکه در طراحی دستگاه‏های برداشت و پس از برداشت بسیار مهم هستند مورد توجه ویژه قرار گرفته‏اند [4]. در دو مطالعه خواص مکانیکی گل محمدی مورد بررسی قرار گرفت و نتایج این مطالعه‏ها نشان داد از جمله اثرگذارترین پارامترهای مؤثر بر برش و و مقاومت در برابر برش و سایر مشخصات مکانیکی مهم در فرآیند برش سرعت و زاویه برش از جمله اثرگذارترین پارامترها می‏باشند [6]. علاوه بر این مطالعات دیگری برای برش گیاه آلوئه‏ورا، شیرین بیان و لوبیا سبز نیز انجام شد که نتایج آن‏ها نیز بیان‏گر تأثیر بسیار زیاد این دو متغیر بر ویژگی‏های برشی محصولات کشاورزی است [1-3].</a:t>
            </a:r>
          </a:p>
          <a:p>
            <a:pPr algn="just" rtl="1">
              <a:lnSpc>
                <a:spcPct val="114000"/>
              </a:lnSpc>
            </a:pPr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بنابراین هدف از این مطالعه بررسی فرآیند برش ساقه گیاه کرفس و مطالعه تأثیر سرعت و زاویه برش بر این فرآیند می‏باشد. بدین منظور برای بررسی نحوه تأثیر متغیرهای مستقل بر پارامترهای اندازه‏گیری شده از روش سطح پاسخ استفاده شد. </a:t>
            </a:r>
          </a:p>
          <a:p>
            <a:pPr algn="just" rtl="1"/>
            <a:endParaRPr lang="fa-IR" sz="1600" dirty="0">
              <a:solidFill>
                <a:schemeClr val="tx1"/>
              </a:solidFill>
              <a:latin typeface="Times New Roman" panose="02020603050405020304" pitchFamily="18" charset="0"/>
              <a:cs typeface="B Zar" panose="00000400000000000000" pitchFamily="2" charset="-78"/>
            </a:endParaRPr>
          </a:p>
          <a:p>
            <a:pPr algn="just" rtl="1"/>
            <a:endParaRPr lang="fa-IR" sz="1600" dirty="0">
              <a:solidFill>
                <a:schemeClr val="tx1"/>
              </a:solidFill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9560" y="6943538"/>
            <a:ext cx="9431034" cy="12116358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 rtl="1"/>
            <a:r>
              <a:rPr lang="fa-IR" sz="2400" dirty="0" smtClean="0">
                <a:solidFill>
                  <a:srgbClr val="FF6600"/>
                </a:solidFill>
                <a:cs typeface="B Titr" panose="00000700000000000000" pitchFamily="2" charset="-78"/>
              </a:rPr>
              <a:t>ادامه نتایج </a:t>
            </a:r>
            <a:r>
              <a:rPr lang="fa-IR" sz="2400" dirty="0">
                <a:solidFill>
                  <a:srgbClr val="FF6600"/>
                </a:solidFill>
                <a:cs typeface="B Titr" panose="00000700000000000000" pitchFamily="2" charset="-78"/>
              </a:rPr>
              <a:t>و </a:t>
            </a:r>
            <a:r>
              <a:rPr lang="fa-IR" sz="2400" dirty="0" smtClean="0">
                <a:solidFill>
                  <a:srgbClr val="FF6600"/>
                </a:solidFill>
                <a:cs typeface="B Titr" panose="00000700000000000000" pitchFamily="2" charset="-78"/>
              </a:rPr>
              <a:t>بحث</a:t>
            </a:r>
            <a:endParaRPr lang="fa-IR" sz="2400" dirty="0">
              <a:solidFill>
                <a:schemeClr val="tx1"/>
              </a:solidFill>
            </a:endParaRPr>
          </a:p>
          <a:p>
            <a:pPr algn="just" rtl="1">
              <a:lnSpc>
                <a:spcPct val="114000"/>
              </a:lnSpc>
            </a:pPr>
            <a:r>
              <a:rPr lang="fa-IR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به‏علاوه </a:t>
            </a:r>
            <a:r>
              <a:rPr lang="fa-IR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ضریب تبیین مربوط به پیش‏بینی مدل </a:t>
            </a:r>
            <a:r>
              <a:rPr lang="fa-IR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0/997به</a:t>
            </a:r>
            <a:r>
              <a:rPr lang="fa-IR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‏دست آمد که نشان می‏دهد مدل توانایی بالایی در پیش‏بینی داده‏ها دارد و داده‏های حاصل از آزمایشات با داده‏های تخمین زده شده توسط مدل بسیار نزدیک به‏هم می‏باشند. همچنین ضریب تببین مدل مربوط به انرژی برش برابر با </a:t>
            </a:r>
            <a:r>
              <a:rPr lang="fa-IR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0/999می</a:t>
            </a:r>
            <a:r>
              <a:rPr lang="fa-IR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‏باشد و مقدار انحراف معیار، میانگین و ضریب تغییرات به‏ترتیب </a:t>
            </a:r>
            <a:r>
              <a:rPr lang="fa-IR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0/843، 56/28، </a:t>
            </a:r>
            <a:r>
              <a:rPr lang="fa-IR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و </a:t>
            </a:r>
            <a:r>
              <a:rPr lang="fa-IR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1/50% </a:t>
            </a:r>
            <a:r>
              <a:rPr lang="fa-IR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محاسبه شد. این مقادیر نشان‏دهنده پراکندگی کم داده‏ها و نزدیک بودن آن‏ها به مقدار متوسط می‏باشد. ضریب تببین مدل مربوط به مدول الاستیسیته برابر با </a:t>
            </a:r>
            <a:r>
              <a:rPr lang="fa-IR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0/990می</a:t>
            </a:r>
            <a:r>
              <a:rPr lang="fa-IR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‏باشد و مقدار انحراف معیار، میانگین و ضریب تغییرات به‏ترتیب </a:t>
            </a:r>
            <a:r>
              <a:rPr lang="fa-IR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0/391، 8/49، </a:t>
            </a:r>
            <a:r>
              <a:rPr lang="fa-IR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و </a:t>
            </a:r>
            <a:r>
              <a:rPr lang="fa-IR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4/60% </a:t>
            </a:r>
            <a:r>
              <a:rPr lang="fa-IR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محاسبه شد. از آن‏جایی که مقدار ضریب تغییرات هر سه مدل کمتر از 10% بوده مدل‏های به‏دست آمده،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reproducibility </a:t>
            </a:r>
            <a:r>
              <a:rPr lang="fa-IR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 می</a:t>
            </a:r>
            <a:r>
              <a:rPr lang="fa-IR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‏باشد [7].  مقدار آماره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AP </a:t>
            </a:r>
            <a:r>
              <a:rPr lang="fa-IR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مدل مربوط به نیروی برش، انرژی برش و مدول الاستیسیته به‏ترتیب برابر با </a:t>
            </a:r>
            <a:r>
              <a:rPr lang="fa-IR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136/24، 26/24و </a:t>
            </a:r>
            <a:r>
              <a:rPr lang="fa-IR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56/56 محاسبه شد که این آماره نشان‏دهده نرخ سیگنال نویز است، و اگر مقدار آن بیشتر از 4 باشد نشان‏دهنده، کافی بودن سیگنال است [8].</a:t>
            </a:r>
          </a:p>
          <a:p>
            <a:pPr algn="just" rtl="1">
              <a:lnSpc>
                <a:spcPct val="114000"/>
              </a:lnSpc>
            </a:pPr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 براي بیان نحوه تأثیر متغیرهاي مستقل، نمودار پرشیدگی که در آن تأثیر متغیرهاي مستقل مشاهده می شود رسم </a:t>
            </a:r>
            <a:r>
              <a:rPr lang="fa-I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گردید. همان </a:t>
            </a:r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طور که مشاهده می شود در مورد هر سه متغیر مورد بررسی تأثیر سرعت و زاویه برش به صورت معکوس می باشد به عبارتی </a:t>
            </a:r>
            <a:r>
              <a:rPr lang="fa-I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در سرعت </a:t>
            </a:r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و زاویه برش </a:t>
            </a:r>
            <a:r>
              <a:rPr lang="fa-I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بزرگ‏تر </a:t>
            </a:r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مقادیر این پارامترها کمینه است</a:t>
            </a:r>
            <a:r>
              <a:rPr lang="fa-I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. </a:t>
            </a:r>
            <a:r>
              <a:rPr lang="fa-IR" altLang="en-US" sz="1600" dirty="0">
                <a:solidFill>
                  <a:schemeClr val="tx1"/>
                </a:solidFill>
                <a:cs typeface="B Zar" panose="00000400000000000000" pitchFamily="2" charset="-78"/>
              </a:rPr>
              <a:t>‏برای بیان نحوه تأثیر متغیرهای مستقل، نمودار پرشیدگی که در آن تأثیر متغیرهای مستقل مشاهده می‏شود رسم </a:t>
            </a:r>
            <a:r>
              <a:rPr lang="fa-IR" altLang="en-US" sz="1600" dirty="0" smtClean="0">
                <a:solidFill>
                  <a:schemeClr val="tx1"/>
                </a:solidFill>
                <a:cs typeface="B Zar" panose="00000400000000000000" pitchFamily="2" charset="-78"/>
              </a:rPr>
              <a:t>گردید. در </a:t>
            </a:r>
            <a:r>
              <a:rPr lang="fa-IR" altLang="en-US" sz="1600" dirty="0">
                <a:solidFill>
                  <a:schemeClr val="tx1"/>
                </a:solidFill>
                <a:cs typeface="B Zar" panose="00000400000000000000" pitchFamily="2" charset="-78"/>
              </a:rPr>
              <a:t>مورد هر سه متغیر مورد بررسی تأثیر سرعت و زاویه برش به صورت معکوس می‏باشد به عبارتی در سرعت و زاویه برش بزرگ‏تر مقادیر این پارامترها کمینه است. </a:t>
            </a:r>
            <a:endParaRPr lang="fa-IR" altLang="en-US" sz="1600" dirty="0" smtClean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just" rtl="1">
              <a:lnSpc>
                <a:spcPct val="114000"/>
              </a:lnSpc>
            </a:pPr>
            <a:r>
              <a:rPr lang="fa-IR" sz="1600" dirty="0" smtClean="0">
                <a:solidFill>
                  <a:schemeClr val="tx1"/>
                </a:solidFill>
                <a:cs typeface="B Zar" panose="00000400000000000000" pitchFamily="2" charset="-78"/>
              </a:rPr>
              <a:t>در تمامی نتایج حساسیت </a:t>
            </a:r>
            <a:r>
              <a:rPr lang="fa-IR" sz="1600" dirty="0">
                <a:solidFill>
                  <a:schemeClr val="tx1"/>
                </a:solidFill>
                <a:cs typeface="B Zar" panose="00000400000000000000" pitchFamily="2" charset="-78"/>
              </a:rPr>
              <a:t>پاسخ به متغیرهای مستقل مشاهده می‏شود اما مقادیر متغیرهای مستقل مقدار واقعی می‏باشد و بزرگی و کوچکی مقدار ضرایب تحت تأثیر مقدار عددی آن متغیر نیز می‏باشد. برای بررسی نحوه تأثیر متغیرهای مستقل و تأثیرات متقابل با هم به‏صورت کد شده نمودار پارتو برای آن‏ها رسم گردید. نمودار پارتو برای هر سه متغیر وابسته مورد </a:t>
            </a:r>
            <a:r>
              <a:rPr lang="fa-IR" sz="1600" dirty="0" smtClean="0">
                <a:solidFill>
                  <a:schemeClr val="tx1"/>
                </a:solidFill>
                <a:cs typeface="B Zar" panose="00000400000000000000" pitchFamily="2" charset="-78"/>
              </a:rPr>
              <a:t>بررسی قرار گرفت. مشاهده شد که توان </a:t>
            </a:r>
            <a:r>
              <a:rPr lang="fa-IR" sz="1600" dirty="0">
                <a:solidFill>
                  <a:schemeClr val="tx1"/>
                </a:solidFill>
                <a:cs typeface="B Zar" panose="00000400000000000000" pitchFamily="2" charset="-78"/>
              </a:rPr>
              <a:t>اول زاویه برش بیشترین تأثیر را بر مقدار نیرو و انرژی برش دارد و توان دوم سرعت برش کمترین تأثیر را بر این متغیرها </a:t>
            </a:r>
            <a:r>
              <a:rPr lang="fa-IR" sz="1600" dirty="0" smtClean="0">
                <a:solidFill>
                  <a:schemeClr val="tx1"/>
                </a:solidFill>
                <a:cs typeface="B Zar" panose="00000400000000000000" pitchFamily="2" charset="-78"/>
              </a:rPr>
              <a:t>دارد. </a:t>
            </a:r>
            <a:r>
              <a:rPr lang="fa-IR" sz="1600" dirty="0">
                <a:solidFill>
                  <a:schemeClr val="tx1"/>
                </a:solidFill>
                <a:cs typeface="B Zar" panose="00000400000000000000" pitchFamily="2" charset="-78"/>
              </a:rPr>
              <a:t>علاوه بر این نمودار پارتو مربوط به مدول الاستیسیته نیز نشان می‏دهد که سرعت برش مؤثرترین پارامتر بر این متغیر بوده و کمترین تأثیر مربوط به توان دوم زاویه برش </a:t>
            </a:r>
            <a:r>
              <a:rPr lang="fa-IR" sz="1600" dirty="0" smtClean="0">
                <a:solidFill>
                  <a:schemeClr val="tx1"/>
                </a:solidFill>
                <a:cs typeface="B Zar" panose="00000400000000000000" pitchFamily="2" charset="-78"/>
              </a:rPr>
              <a:t>است.</a:t>
            </a:r>
          </a:p>
          <a:p>
            <a:pPr algn="just" rtl="1">
              <a:lnSpc>
                <a:spcPct val="114000"/>
              </a:lnSpc>
            </a:pPr>
            <a:r>
              <a:rPr lang="fa-IR" sz="1600" dirty="0" smtClean="0">
                <a:solidFill>
                  <a:schemeClr val="tx1"/>
                </a:solidFill>
                <a:cs typeface="B Zar" panose="00000400000000000000" pitchFamily="2" charset="-78"/>
              </a:rPr>
              <a:t>تمامی نتایج نشان داد که تأثیر </a:t>
            </a:r>
            <a:r>
              <a:rPr lang="fa-IR" sz="1600" dirty="0">
                <a:solidFill>
                  <a:schemeClr val="tx1"/>
                </a:solidFill>
                <a:cs typeface="B Zar" panose="00000400000000000000" pitchFamily="2" charset="-78"/>
              </a:rPr>
              <a:t>متقابل متغیرها بر هر سه متغیر مورد بررسی معنی </a:t>
            </a:r>
            <a:r>
              <a:rPr lang="fa-IR" sz="1600" dirty="0" smtClean="0">
                <a:solidFill>
                  <a:schemeClr val="tx1"/>
                </a:solidFill>
                <a:cs typeface="B Zar" panose="00000400000000000000" pitchFamily="2" charset="-78"/>
              </a:rPr>
              <a:t>دار است</a:t>
            </a:r>
            <a:r>
              <a:rPr lang="fa-IR" sz="1600" dirty="0">
                <a:solidFill>
                  <a:schemeClr val="tx1"/>
                </a:solidFill>
                <a:cs typeface="B Zar" panose="00000400000000000000" pitchFamily="2" charset="-78"/>
              </a:rPr>
              <a:t>. از این رو براي بررسی تأثیر متقابل متغیرها بر این سه متغیر وابسته نمودارهاي سه بعدي که تأثیرات متقابل در آن ها مشاهده می </a:t>
            </a:r>
            <a:r>
              <a:rPr lang="fa-IR" sz="1600" dirty="0" smtClean="0">
                <a:solidFill>
                  <a:schemeClr val="tx1"/>
                </a:solidFill>
                <a:cs typeface="B Zar" panose="00000400000000000000" pitchFamily="2" charset="-78"/>
              </a:rPr>
              <a:t>شود، مورد </a:t>
            </a:r>
            <a:r>
              <a:rPr lang="fa-IR" sz="1600" dirty="0">
                <a:solidFill>
                  <a:schemeClr val="tx1"/>
                </a:solidFill>
                <a:cs typeface="B Zar" panose="00000400000000000000" pitchFamily="2" charset="-78"/>
              </a:rPr>
              <a:t>بررسی قرار گرفت (شکل </a:t>
            </a:r>
            <a:r>
              <a:rPr lang="fa-IR" sz="1600" dirty="0" smtClean="0">
                <a:solidFill>
                  <a:schemeClr val="tx1"/>
                </a:solidFill>
                <a:cs typeface="B Zar" panose="00000400000000000000" pitchFamily="2" charset="-78"/>
              </a:rPr>
              <a:t> 1). </a:t>
            </a:r>
            <a:r>
              <a:rPr lang="fa-IR" sz="1600" dirty="0">
                <a:solidFill>
                  <a:schemeClr val="tx1"/>
                </a:solidFill>
                <a:cs typeface="B Zar" panose="00000400000000000000" pitchFamily="2" charset="-78"/>
              </a:rPr>
              <a:t>همان طور که مشاهده می شود تأثیر متقابل سرعت و زاویه برش (شکل </a:t>
            </a:r>
            <a:r>
              <a:rPr lang="fa-IR" sz="1600" dirty="0" smtClean="0">
                <a:solidFill>
                  <a:schemeClr val="tx1"/>
                </a:solidFill>
                <a:cs typeface="B Zar" panose="00000400000000000000" pitchFamily="2" charset="-78"/>
              </a:rPr>
              <a:t>1-الف </a:t>
            </a:r>
            <a:r>
              <a:rPr lang="fa-IR" sz="1600" dirty="0">
                <a:solidFill>
                  <a:schemeClr val="tx1"/>
                </a:solidFill>
                <a:cs typeface="B Zar" panose="00000400000000000000" pitchFamily="2" charset="-78"/>
              </a:rPr>
              <a:t>و ب) بر نیروي برش </a:t>
            </a:r>
            <a:r>
              <a:rPr lang="fa-IR" sz="1600" dirty="0" smtClean="0">
                <a:solidFill>
                  <a:schemeClr val="tx1"/>
                </a:solidFill>
                <a:cs typeface="B Zar" panose="00000400000000000000" pitchFamily="2" charset="-78"/>
              </a:rPr>
              <a:t>و انرژي </a:t>
            </a:r>
            <a:r>
              <a:rPr lang="fa-IR" sz="1600" dirty="0">
                <a:solidFill>
                  <a:schemeClr val="tx1"/>
                </a:solidFill>
                <a:cs typeface="B Zar" panose="00000400000000000000" pitchFamily="2" charset="-78"/>
              </a:rPr>
              <a:t>برش نشان می دهد که در زاویه هاي پایین تغییر سرعت تأثیر بیشتري بر نیرو و انرژي برش دارد. علاوه بر این مشاهده می گردد </a:t>
            </a:r>
            <a:r>
              <a:rPr lang="fa-IR" sz="1600" dirty="0" smtClean="0">
                <a:solidFill>
                  <a:schemeClr val="tx1"/>
                </a:solidFill>
                <a:cs typeface="B Zar" panose="00000400000000000000" pitchFamily="2" charset="-78"/>
              </a:rPr>
              <a:t>در زاویه </a:t>
            </a:r>
            <a:r>
              <a:rPr lang="fa-IR" sz="1600" dirty="0">
                <a:solidFill>
                  <a:schemeClr val="tx1"/>
                </a:solidFill>
                <a:cs typeface="B Zar" panose="00000400000000000000" pitchFamily="2" charset="-78"/>
              </a:rPr>
              <a:t>45 درجه در تمامی سرعت هاي برش تقریبا انرژي لازم براي برش مقدار مشابهی می باشد بنابراین می توان نتیجه گرفت که با در </a:t>
            </a:r>
            <a:r>
              <a:rPr lang="fa-IR" sz="1600" dirty="0" smtClean="0">
                <a:solidFill>
                  <a:schemeClr val="tx1"/>
                </a:solidFill>
                <a:cs typeface="B Zar" panose="00000400000000000000" pitchFamily="2" charset="-78"/>
              </a:rPr>
              <a:t>نظر گرفتن </a:t>
            </a:r>
            <a:r>
              <a:rPr lang="fa-IR" sz="1600" dirty="0">
                <a:solidFill>
                  <a:schemeClr val="tx1"/>
                </a:solidFill>
                <a:cs typeface="B Zar" panose="00000400000000000000" pitchFamily="2" charset="-78"/>
              </a:rPr>
              <a:t>زاویه برش مناسب در سرعت هاي مختلف می توان فرآیند برش را با صرف نیرو و انرژي کمتري انجام داد. براي مدول الاستیسیته </a:t>
            </a:r>
            <a:r>
              <a:rPr lang="fa-IR" sz="1600" dirty="0" smtClean="0">
                <a:solidFill>
                  <a:schemeClr val="tx1"/>
                </a:solidFill>
                <a:cs typeface="B Zar" panose="00000400000000000000" pitchFamily="2" charset="-78"/>
              </a:rPr>
              <a:t>نیز نتایج </a:t>
            </a:r>
            <a:r>
              <a:rPr lang="fa-IR" sz="1600" dirty="0">
                <a:solidFill>
                  <a:schemeClr val="tx1"/>
                </a:solidFill>
                <a:cs typeface="B Zar" panose="00000400000000000000" pitchFamily="2" charset="-78"/>
              </a:rPr>
              <a:t>مانند نیرو و انرژي برش می باشد؛ علاوه بر این کمینه مقدار هر سه متغیر در سرعت و زاویه برش بالاتر می باشد</a:t>
            </a:r>
            <a:r>
              <a:rPr lang="fa-IR" sz="1600" dirty="0" smtClean="0">
                <a:solidFill>
                  <a:schemeClr val="tx1"/>
                </a:solidFill>
                <a:cs typeface="B Zar" panose="00000400000000000000" pitchFamily="2" charset="-78"/>
              </a:rPr>
              <a:t>.</a:t>
            </a:r>
            <a:r>
              <a:rPr lang="en-US" sz="1600" dirty="0" smtClean="0">
                <a:solidFill>
                  <a:schemeClr val="tx1"/>
                </a:solidFill>
                <a:cs typeface="B Zar" panose="00000400000000000000" pitchFamily="2" charset="-78"/>
              </a:rPr>
              <a:t> </a:t>
            </a:r>
            <a:r>
              <a:rPr lang="fa-IR" sz="1600" dirty="0" smtClean="0">
                <a:solidFill>
                  <a:schemeClr val="tx1"/>
                </a:solidFill>
                <a:cs typeface="B Zar" panose="00000400000000000000" pitchFamily="2" charset="-78"/>
              </a:rPr>
              <a:t> </a:t>
            </a:r>
          </a:p>
          <a:p>
            <a:pPr algn="just" rtl="1">
              <a:lnSpc>
                <a:spcPct val="114000"/>
              </a:lnSpc>
            </a:pPr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در نمودارهای سه‏بعدی شرایط بهینه مربوط به متغیرهای مستقل به‏صورت دو به دو نشان داده شد اما برای تعیین شرایط بهینه کلی، این نمودارها کفایت لازم را ندارند. هم‏چنین در نمودارهای سه‏بعدی نمی‏توان شرایط مطلوب مد نظر را اعمال نمود. از این‏رو برای یافتن شرایطی که در آن همه متغیرها به‏صورت مطلوب و به‏گونه‏ای باشند که انرژی لازم برای برش و نیروی برش کمینه باشند، به‏ بهینه‏سازی پارامترها پرداخته </a:t>
            </a:r>
            <a:r>
              <a:rPr lang="fa-I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شد. نمودارهای </a:t>
            </a:r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مربوط به پروفایل‏های واقعی هر متغیر مستقل که نقاط بهینه در آن‏ها مشخص گردیده به‏همراه نمودار مربوط به بیشینه و کمینه انرژی لازم برای برش و نیروی برش را نشان می‏دهد. همان‏طور که مشاهده می‏گردد در فرآیند برش ساقه کرفس در زاویه برش 45 درجه و سرعت برش 346 یا تقریباً 350 میلی‏متر ‏بر دقیقه مقدار انرژی مورد نیاز برای برش و نیروی برش به‏ترتیب برابر با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mJ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18/81و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N </a:t>
            </a:r>
            <a:r>
              <a:rPr lang="fa-I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3/07 پیش</a:t>
            </a:r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‏بینی می‏شود. علاوه بر این مدول الاستیسیته برای این شرایط برابر با </a:t>
            </a:r>
            <a:r>
              <a:rPr 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GPa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4/4 تخمین </a:t>
            </a:r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زده شده است. به منظور ارزیابی این نتایج آزمایش برش در شرایط مذکور انجام شده و انرژی لازم برای برش، نیروی برش و مدول الاستیسیته مورد نیاز محاسبه گردید. مقادیر به‏دست آمده انرژی مورد نیاز برای برش و نیروی برش در آزمایش تجربی به‏ترتیب برابر با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mJ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 19/01و 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N</a:t>
            </a:r>
            <a:r>
              <a:rPr lang="fa-I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 3/28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fa-I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می</a:t>
            </a:r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‏باشد. این تفاوت کم نشان می‏دهد که طرح بهینه و روش سطح پاسخ به‏طور مؤثری می‏تواند شرایط فرآیند برش ساقه کرفس را بررسی و شرایط بهینه را مشخص کند. </a:t>
            </a:r>
            <a:endParaRPr lang="fa-IR" sz="1600" dirty="0" smtClean="0">
              <a:solidFill>
                <a:schemeClr val="tx1"/>
              </a:solidFill>
              <a:latin typeface="Times New Roman" panose="02020603050405020304" pitchFamily="18" charset="0"/>
              <a:cs typeface="B Zar" panose="00000400000000000000" pitchFamily="2" charset="-78"/>
            </a:endParaRPr>
          </a:p>
          <a:p>
            <a:pPr algn="just" rtl="1">
              <a:lnSpc>
                <a:spcPct val="114000"/>
              </a:lnSpc>
            </a:pPr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در مطالعه حاضر به بررسی شرایط مناسب برای برش ساقه کرفس و اندازه‏گیری و مقادیر نیروی برش، انرژی برش و مدول الاستیسیته این محصول پرداخته شد. نتایج به‏طور کلی نشان دادند که سرعت برش و زاویه برش تأثیر زیادی بر انرژی لازم برای برش دارند و با تعیین و در نظر گرفتن مقادیر مناسب آن‏ها می‏توان فرآیند برش را به‏صورتی مناسب‏تر و با هزینه‏های عملیاتی کم‏تر انجام داد.</a:t>
            </a:r>
          </a:p>
        </p:txBody>
      </p:sp>
      <p:sp>
        <p:nvSpPr>
          <p:cNvPr id="8" name="Rectangle 7"/>
          <p:cNvSpPr/>
          <p:nvPr/>
        </p:nvSpPr>
        <p:spPr>
          <a:xfrm>
            <a:off x="1" y="3532983"/>
            <a:ext cx="21396323" cy="3004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 rtl="1"/>
            <a:r>
              <a:rPr lang="fa-IR" sz="4000" dirty="0">
                <a:solidFill>
                  <a:schemeClr val="tx1"/>
                </a:solidFill>
                <a:cs typeface="B Titr" panose="00000700000000000000" pitchFamily="2" charset="-78"/>
              </a:rPr>
              <a:t>تعیین خواص مکانیکی ساقه کرفس و بهینه‏سازی سرعت و زاویه برش به روش سطح پاسخ</a:t>
            </a:r>
            <a:endParaRPr lang="en-US" sz="2400" b="1" dirty="0" smtClean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ctr" rtl="1"/>
            <a:endParaRPr lang="fa-IR" altLang="en-US" sz="2800" b="1" dirty="0" smtClean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ctr" rtl="1"/>
            <a:r>
              <a:rPr lang="fa-IR" altLang="en-US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رشید </a:t>
            </a:r>
            <a:r>
              <a:rPr lang="fa-IR" altLang="en-US" sz="2800" b="1" dirty="0">
                <a:solidFill>
                  <a:schemeClr val="tx1"/>
                </a:solidFill>
                <a:cs typeface="B Zar" panose="00000400000000000000" pitchFamily="2" charset="-78"/>
              </a:rPr>
              <a:t>غلامی</a:t>
            </a:r>
            <a:r>
              <a:rPr lang="fa-IR" altLang="en-US" sz="2800" b="1" baseline="30000" dirty="0">
                <a:solidFill>
                  <a:schemeClr val="tx1"/>
                </a:solidFill>
                <a:cs typeface="B Zar" panose="00000400000000000000" pitchFamily="2" charset="-78"/>
              </a:rPr>
              <a:t>1*</a:t>
            </a:r>
            <a:r>
              <a:rPr lang="fa-IR" altLang="en-US" sz="2800" b="1" dirty="0">
                <a:solidFill>
                  <a:schemeClr val="tx1"/>
                </a:solidFill>
                <a:cs typeface="B Zar" panose="00000400000000000000" pitchFamily="2" charset="-78"/>
              </a:rPr>
              <a:t>، حکمت ربانی</a:t>
            </a:r>
            <a:r>
              <a:rPr lang="fa-IR" altLang="en-US" sz="2800" b="1" baseline="30000" dirty="0">
                <a:solidFill>
                  <a:schemeClr val="tx1"/>
                </a:solidFill>
                <a:cs typeface="B Zar" panose="00000400000000000000" pitchFamily="2" charset="-78"/>
              </a:rPr>
              <a:t>2</a:t>
            </a:r>
            <a:r>
              <a:rPr lang="fa-IR" altLang="en-US" sz="2800" b="1" dirty="0">
                <a:solidFill>
                  <a:schemeClr val="tx1"/>
                </a:solidFill>
                <a:cs typeface="B Zar" panose="00000400000000000000" pitchFamily="2" charset="-78"/>
              </a:rPr>
              <a:t>، نگین </a:t>
            </a:r>
            <a:r>
              <a:rPr lang="fa-IR" altLang="en-US" sz="28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سهرابی</a:t>
            </a:r>
            <a:r>
              <a:rPr lang="fa-IR" altLang="en-US" sz="2800" b="1" baseline="30000" dirty="0" smtClean="0">
                <a:solidFill>
                  <a:schemeClr val="tx1"/>
                </a:solidFill>
                <a:cs typeface="B Zar" panose="00000400000000000000" pitchFamily="2" charset="-78"/>
              </a:rPr>
              <a:t>3</a:t>
            </a:r>
          </a:p>
          <a:p>
            <a:pPr algn="ctr" rtl="1"/>
            <a:r>
              <a:rPr lang="fa-IR" altLang="en-US" sz="2800" dirty="0" smtClean="0">
                <a:solidFill>
                  <a:schemeClr val="tx1"/>
                </a:solidFill>
                <a:cs typeface="B Zar" panose="00000400000000000000" pitchFamily="2" charset="-78"/>
              </a:rPr>
              <a:t>1- </a:t>
            </a:r>
            <a:r>
              <a:rPr lang="fa-IR" altLang="en-US" sz="2800" dirty="0" smtClean="0">
                <a:solidFill>
                  <a:schemeClr val="tx1"/>
                </a:solidFill>
                <a:cs typeface="B Zar" panose="00000400000000000000" pitchFamily="2" charset="-78"/>
              </a:rPr>
              <a:t>استادیار گروه مهندسی مکانیک ماشین های کشاورزی، دانشکده </a:t>
            </a:r>
            <a:r>
              <a:rPr lang="fa-IR" altLang="en-US" sz="2800" dirty="0">
                <a:solidFill>
                  <a:schemeClr val="tx1"/>
                </a:solidFill>
                <a:cs typeface="B Zar" panose="00000400000000000000" pitchFamily="2" charset="-78"/>
              </a:rPr>
              <a:t>کشاورزی سنقر، دانشگاه رازی، کرمانشاه</a:t>
            </a:r>
          </a:p>
          <a:p>
            <a:pPr algn="ctr" rtl="1"/>
            <a:r>
              <a:rPr lang="fa-IR" altLang="en-US" sz="2800" dirty="0" smtClean="0">
                <a:solidFill>
                  <a:schemeClr val="tx1"/>
                </a:solidFill>
                <a:cs typeface="B Zar" panose="00000400000000000000" pitchFamily="2" charset="-78"/>
              </a:rPr>
              <a:t>2- </a:t>
            </a:r>
            <a:r>
              <a:rPr lang="fa-IR" altLang="en-US" sz="2800" dirty="0" smtClean="0">
                <a:solidFill>
                  <a:schemeClr val="tx1"/>
                </a:solidFill>
                <a:cs typeface="B Zar" panose="00000400000000000000" pitchFamily="2" charset="-78"/>
              </a:rPr>
              <a:t>دانشیار گروه </a:t>
            </a:r>
            <a:r>
              <a:rPr lang="fa-IR" altLang="en-US" sz="2800" dirty="0">
                <a:solidFill>
                  <a:schemeClr val="tx1"/>
                </a:solidFill>
                <a:cs typeface="B Zar" panose="00000400000000000000" pitchFamily="2" charset="-78"/>
              </a:rPr>
              <a:t>مهندسی مکانیک بیوسیستم، دانشکده کشاوزی، دانشگاه رازی، کرمانشاه</a:t>
            </a:r>
          </a:p>
          <a:p>
            <a:pPr algn="ctr" rtl="1"/>
            <a:r>
              <a:rPr lang="fa-IR" altLang="en-US" sz="2800" dirty="0">
                <a:solidFill>
                  <a:schemeClr val="tx1"/>
                </a:solidFill>
                <a:cs typeface="B Zar" panose="00000400000000000000" pitchFamily="2" charset="-78"/>
              </a:rPr>
              <a:t>3. گروه مهندسی مکانیک بیوسیستم، دانشکده کشاوزی، دانشگاه </a:t>
            </a:r>
            <a:r>
              <a:rPr lang="fa-IR" altLang="en-US" sz="2800" dirty="0" smtClean="0">
                <a:solidFill>
                  <a:schemeClr val="tx1"/>
                </a:solidFill>
                <a:cs typeface="B Zar" panose="00000400000000000000" pitchFamily="2" charset="-78"/>
              </a:rPr>
              <a:t>تبریز، تبریز</a:t>
            </a:r>
            <a:endParaRPr lang="fa-IR" altLang="en-US" sz="2800" dirty="0">
              <a:solidFill>
                <a:schemeClr val="tx1"/>
              </a:solidFill>
              <a:cs typeface="B Zar" panose="00000400000000000000" pitchFamily="2" charset="-78"/>
            </a:endParaRPr>
          </a:p>
          <a:p>
            <a:pPr algn="ctr" rtl="1"/>
            <a:r>
              <a:rPr lang="fa-IR" sz="2400" b="1" dirty="0" smtClean="0">
                <a:solidFill>
                  <a:schemeClr val="tx1"/>
                </a:solidFill>
                <a:cs typeface="B Zar" panose="00000400000000000000" pitchFamily="2" charset="-78"/>
              </a:rPr>
              <a:t>* </a:t>
            </a:r>
            <a:r>
              <a:rPr lang="fa-IR" sz="2400" b="1" dirty="0">
                <a:solidFill>
                  <a:schemeClr val="tx1"/>
                </a:solidFill>
                <a:cs typeface="B Zar" panose="00000400000000000000" pitchFamily="2" charset="-78"/>
              </a:rPr>
              <a:t>نويسنده مسئول: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r.gholami@razi.ac.ir</a:t>
            </a:r>
            <a:endParaRPr lang="fa-I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/>
            <a:endParaRPr lang="en-US" sz="2717" dirty="0" smtClean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27479" y="29284862"/>
            <a:ext cx="10370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FF6600"/>
                </a:solidFill>
                <a:cs typeface="B Titr" panose="00000700000000000000" pitchFamily="2" charset="-78"/>
              </a:rPr>
              <a:t>کد مقاله:       </a:t>
            </a:r>
            <a:r>
              <a:rPr lang="en-US" sz="3200" dirty="0" smtClean="0">
                <a:solidFill>
                  <a:srgbClr val="FF6600"/>
                </a:solidFill>
                <a:cs typeface="B Titr" panose="00000700000000000000" pitchFamily="2" charset="-78"/>
              </a:rPr>
              <a:t>A-10-133-4</a:t>
            </a:r>
            <a:r>
              <a:rPr lang="fa-IR" sz="3200" dirty="0" smtClean="0">
                <a:solidFill>
                  <a:srgbClr val="FF6600"/>
                </a:solidFill>
                <a:cs typeface="B Titr" panose="00000700000000000000" pitchFamily="2" charset="-78"/>
              </a:rPr>
              <a:t>   </a:t>
            </a:r>
            <a:endParaRPr lang="en-US" sz="3200" dirty="0">
              <a:solidFill>
                <a:srgbClr val="FF6600"/>
              </a:solidFill>
              <a:cs typeface="B Titr" panose="000007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9559" y="25282565"/>
            <a:ext cx="9431035" cy="3770337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 rtl="1"/>
            <a:r>
              <a:rPr lang="fa-IR" sz="2400" dirty="0" smtClean="0">
                <a:solidFill>
                  <a:srgbClr val="FF6600"/>
                </a:solidFill>
                <a:cs typeface="B Titr" panose="00000700000000000000" pitchFamily="2" charset="-78"/>
              </a:rPr>
              <a:t>منابع مهم ارجاع داده شده</a:t>
            </a:r>
          </a:p>
          <a:p>
            <a:pPr marL="457200" indent="-457200" algn="just">
              <a:buAutoNum type="arabicPeriod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</a:t>
            </a:r>
            <a:r>
              <a:rPr lang="en-US" alt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Bochat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en-US" alt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Zastempowski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M., and </a:t>
            </a:r>
            <a:r>
              <a:rPr lang="en-US" alt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Wachowicz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2021. Cutting Tests of the Outer Layer of Material Using Onion as an Example, Materials, 14(9) 23-60.</a:t>
            </a:r>
          </a:p>
          <a:p>
            <a:pPr marL="457200" indent="-457200" algn="just">
              <a:buAutoNum type="arabicPeriod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	</a:t>
            </a:r>
            <a:r>
              <a:rPr lang="en-US" alt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Fazal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S.S., </a:t>
            </a:r>
            <a:r>
              <a:rPr lang="en-US" alt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Singla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R.K. 2012. Review on the </a:t>
            </a:r>
            <a:r>
              <a:rPr lang="en-US" alt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pharmacognostical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pharmacological characterization of </a:t>
            </a:r>
            <a:r>
              <a:rPr lang="en-US" alt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Apium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graveolens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Linn, Indo Global Journal of Pharmaceutical Sciences, 2(1), 36-42.</a:t>
            </a:r>
          </a:p>
          <a:p>
            <a:pPr marL="457200" indent="-457200" algn="just">
              <a:buAutoNum type="arabicPeriod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	</a:t>
            </a:r>
            <a:r>
              <a:rPr lang="en-US" alt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Rabbani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H., </a:t>
            </a:r>
            <a:r>
              <a:rPr lang="en-US" alt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Sohraby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N., </a:t>
            </a:r>
            <a:r>
              <a:rPr lang="en-US" alt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Gholami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R., </a:t>
            </a:r>
            <a:r>
              <a:rPr lang="en-US" alt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Jaliliantabar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F., and </a:t>
            </a:r>
            <a:r>
              <a:rPr lang="en-US" alt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Waismorady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2015. Determination of mass density module, crush resistance coefficient and cutting efficiency of rose (Rosa Damascene Mill), </a:t>
            </a:r>
            <a:r>
              <a:rPr lang="en-US" alt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Scientia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Horticulturae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190, 144-148.</a:t>
            </a:r>
          </a:p>
          <a:p>
            <a:pPr marL="457200" indent="-457200" algn="just">
              <a:buAutoNum type="arabicPeriod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	Sharma, B., </a:t>
            </a:r>
            <a:r>
              <a:rPr lang="en-US" alt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Gatóo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A., and </a:t>
            </a:r>
            <a:r>
              <a:rPr lang="en-US" alt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Ramage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M.H. 2015. Effect of processing methods on the mechanical properties of engineered bamboo, Construction and Building Materials, 83, 95-101.</a:t>
            </a:r>
          </a:p>
          <a:p>
            <a:pPr marL="457200" indent="-457200" algn="just">
              <a:buAutoNum type="arabicPeriod"/>
            </a:pP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	</a:t>
            </a:r>
            <a:r>
              <a:rPr lang="en-US" alt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Yilmaz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and </a:t>
            </a:r>
            <a:r>
              <a:rPr lang="en-US" alt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Gokduman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E.2017. Determination of Cutting Properties of Sage (Salvia </a:t>
            </a:r>
            <a:r>
              <a:rPr lang="en-US" alt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Officinalis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L.) at Different Harvesting Time, Scientific Papers-Series A, Agronomy, 60, 443-446.</a:t>
            </a:r>
          </a:p>
          <a:p>
            <a:pPr algn="just"/>
            <a:endParaRPr lang="fa-IR" sz="1600" dirty="0">
              <a:solidFill>
                <a:srgbClr val="FF6600"/>
              </a:solidFill>
              <a:cs typeface="B Titr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68579"/>
            <a:ext cx="21396324" cy="379612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1155363" y="16489290"/>
            <a:ext cx="9436191" cy="8030599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 rtl="1"/>
            <a:r>
              <a:rPr lang="fa-IR" sz="2400" dirty="0" smtClean="0">
                <a:solidFill>
                  <a:srgbClr val="FF6600"/>
                </a:solidFill>
                <a:cs typeface="B Titr" panose="00000700000000000000" pitchFamily="2" charset="-78"/>
              </a:rPr>
              <a:t>مواد و روش ها</a:t>
            </a:r>
            <a:endParaRPr lang="fa-IR" sz="2400" dirty="0">
              <a:solidFill>
                <a:schemeClr val="tx1"/>
              </a:solidFill>
            </a:endParaRPr>
          </a:p>
          <a:p>
            <a:pPr algn="just" rtl="1">
              <a:lnSpc>
                <a:spcPct val="150000"/>
              </a:lnSpc>
            </a:pPr>
            <a:r>
              <a:rPr lang="fa-IR" altLang="en-US" sz="160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در </a:t>
            </a:r>
            <a:r>
              <a:rPr lang="fa-IR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مطالعه حاضر گیاه کرفس از بازار میوه و تره‏بار شهر کرمانشاه تهیه شد، سپس </a:t>
            </a:r>
            <a:r>
              <a:rPr lang="fa-IR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نمونه‏ها </a:t>
            </a:r>
            <a:r>
              <a:rPr lang="fa-IR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با احتیاط و تحت شرایط ویژه به آزمایشگاه خواص فیزیکی و مکانیکی محصولات کشاورزی گروه مکانیک بیوسیستم دانشگاه رازی کرمانشاه منتقل شدند. تعداد 4 نمونه مربوط به آزمایش با استفاده از ترازوی دیجیتالی با دقت </a:t>
            </a:r>
            <a:r>
              <a:rPr lang="fa-IR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0/01 </a:t>
            </a:r>
            <a:r>
              <a:rPr lang="fa-IR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گرم وزن شدند، و در آون با دمای 103 درجه سانتی گراد به مدت 24 ساعت قرار داده شدند. سپس وزن شده و محتوای رطوبتی آنها بر پایه وزن تر به‏دست آمد. </a:t>
            </a:r>
          </a:p>
          <a:p>
            <a:pPr algn="just" rtl="1">
              <a:lnSpc>
                <a:spcPct val="150000"/>
              </a:lnSpc>
            </a:pPr>
            <a:r>
              <a:rPr lang="fa-IR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آزمایش‏های برش</a:t>
            </a:r>
          </a:p>
          <a:p>
            <a:pPr algn="just" rtl="1">
              <a:lnSpc>
                <a:spcPct val="150000"/>
              </a:lnSpc>
            </a:pPr>
            <a:r>
              <a:rPr lang="fa-IR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برش </a:t>
            </a:r>
            <a:r>
              <a:rPr lang="fa-IR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نمونه‏ها </a:t>
            </a:r>
            <a:r>
              <a:rPr lang="fa-IR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با عمود شدن تیغه بر بعد عرضی </a:t>
            </a:r>
            <a:r>
              <a:rPr lang="fa-IR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نمونه‏ها </a:t>
            </a:r>
            <a:r>
              <a:rPr lang="fa-IR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انجام گرفت. برای برش از تیغه تیزبُر با زاویه تیزی </a:t>
            </a:r>
            <a:r>
              <a:rPr lang="fa-IR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1/7درجه </a:t>
            </a:r>
            <a:r>
              <a:rPr lang="fa-IR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استفاده شد. نیروی برش، انرژی مصرفی برای برش و مدول الاستیسیته ساقه کرفس با استفاده از دستگاه آزمون کشش- فشار  مجهز به لودسل با ظرفیت 500 نیوتن و با دقت </a:t>
            </a:r>
            <a:r>
              <a:rPr lang="fa-IR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0/001نیوتن </a:t>
            </a:r>
            <a:r>
              <a:rPr lang="fa-IR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بدست آمد. منحنی نیرو جابه جایی از لحظه تماس تیغه تا زمان برش کامل </a:t>
            </a:r>
            <a:r>
              <a:rPr lang="fa-IR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نمونه‏ها </a:t>
            </a:r>
            <a:r>
              <a:rPr lang="fa-IR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ترسیم گردید. نیروی برش بیشینه، </a:t>
            </a:r>
            <a:r>
              <a:rPr lang="fa-IR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نقطه‏ی </a:t>
            </a:r>
            <a:r>
              <a:rPr lang="fa-IR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اوج منحنی نیرو </a:t>
            </a:r>
            <a:r>
              <a:rPr lang="fa-IR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– جابه‏جایی </a:t>
            </a:r>
            <a:r>
              <a:rPr lang="fa-IR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بوده و از این نمودار بدست آمد. همچنین سطح زیر منحنی نیرو </a:t>
            </a:r>
            <a:r>
              <a:rPr lang="fa-IR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– جابه‏جایی </a:t>
            </a:r>
            <a:r>
              <a:rPr lang="fa-IR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انرژی مصرفی برای برش </a:t>
            </a:r>
            <a:r>
              <a:rPr lang="fa-IR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می‏باشد</a:t>
            </a:r>
            <a:r>
              <a:rPr lang="fa-IR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. </a:t>
            </a:r>
          </a:p>
          <a:p>
            <a:pPr algn="just" rtl="1">
              <a:lnSpc>
                <a:spcPct val="150000"/>
              </a:lnSpc>
            </a:pPr>
            <a:r>
              <a:rPr lang="fa-IR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به‏منظور بررسی نحوه تأثیر زاویه برش و سرعت برش  بر نیروی برش و انرژی مصرفی برای برش از روش سطح پاسخ و نرم‏افزار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Design Expert </a:t>
            </a:r>
            <a:r>
              <a:rPr lang="fa-IR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استفاده شد. بدین منظور از طرح بهینه‏ تصادفی استفاده </a:t>
            </a:r>
            <a:r>
              <a:rPr lang="fa-IR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شد. 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به‏منظور تجزیه و تحلیل داده‏های حاصل بر اساس پیشنهاد نرم‏افزار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Design Expert ، </a:t>
            </a:r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مدل‏های مختلف ارزیابی و انتخاب شدند. سپس بر اساس نتایج به‏دست آمده با استفاده از آنالیز واریانس و مقدار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F-test  </a:t>
            </a:r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تأثیر معنی‏دار و غیر‏معنی‏دار متغیرهای مستقل مشخص گردید. سپس نتایج پیش‏بینی شده توسط مدل با نتایج تجربی مقایسه و ضریب همبستگی </a:t>
            </a:r>
            <a:r>
              <a:rPr lang="fa-I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(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R</a:t>
            </a:r>
            <a:r>
              <a:rPr lang="en-US" sz="16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2</a:t>
            </a:r>
            <a:r>
              <a:rPr lang="fa-I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) برای </a:t>
            </a:r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آن‏ها به‏دست آمد. هم‏چنین سایر آماره‏های قابل استفاده برای ارزیابی کیفیت و کارآیی مدل مانند انحراف معیار </a:t>
            </a:r>
            <a:r>
              <a:rPr lang="fa-I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(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SD</a:t>
            </a:r>
            <a:r>
              <a:rPr lang="fa-I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)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، </a:t>
            </a:r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ضریب </a:t>
            </a:r>
            <a:r>
              <a:rPr lang="fa-I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تغییر (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CV%</a:t>
            </a:r>
            <a:r>
              <a:rPr lang="fa-I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)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، </a:t>
            </a:r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تابع </a:t>
            </a:r>
            <a:r>
              <a:rPr lang="fa-I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مطلوبیت(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DF</a:t>
            </a:r>
            <a:r>
              <a:rPr lang="fa-I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) و </a:t>
            </a:r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دقت مناسب  </a:t>
            </a:r>
            <a:r>
              <a:rPr lang="fa-I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(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AP</a:t>
            </a:r>
            <a:r>
              <a:rPr lang="fa-I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) محاسبه </a:t>
            </a:r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شده توسط نرم‏افزار، مورد بررسی قرار گرفتند. </a:t>
            </a:r>
          </a:p>
        </p:txBody>
      </p:sp>
      <p:sp>
        <p:nvSpPr>
          <p:cNvPr id="13" name="Text Box 180">
            <a:extLst>
              <a:ext uri="{FF2B5EF4-FFF2-40B4-BE49-F238E27FC236}">
                <a16:creationId xmlns:a16="http://schemas.microsoft.com/office/drawing/2014/main" id="{CE7147B9-97BA-48A2-8376-B13625712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723" y="24803951"/>
            <a:ext cx="9357756" cy="36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970" tIns="43485" rIns="86970" bIns="43485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rtl="1" eaLnBrk="1" hangingPunct="1"/>
            <a:r>
              <a:rPr lang="fa-IR" sz="1800" b="1" dirty="0" smtClean="0">
                <a:latin typeface="Arial" panose="020B0604020202020204" pitchFamily="34" charset="0"/>
                <a:cs typeface="B Zar" panose="00000400000000000000" pitchFamily="2" charset="-78"/>
              </a:rPr>
              <a:t>شکل ۱.</a:t>
            </a:r>
            <a:r>
              <a:rPr lang="fa-IR" sz="1800" b="1" dirty="0">
                <a:cs typeface="B Zar" panose="00000400000000000000" pitchFamily="2" charset="-78"/>
              </a:rPr>
              <a:t> نمودارهای مربوط به اثرات متقابل متغیرهای مستقل الف) نیروی برش، ب) انرژی برش، ج) مدول الاستیسیته</a:t>
            </a:r>
            <a:r>
              <a:rPr lang="fa-IR" sz="1800" b="1" dirty="0" smtClean="0">
                <a:latin typeface="Arial" panose="020B0604020202020204" pitchFamily="34" charset="0"/>
                <a:cs typeface="B Zar" panose="00000400000000000000" pitchFamily="2" charset="-78"/>
              </a:rPr>
              <a:t> </a:t>
            </a:r>
            <a:endParaRPr lang="en-US" sz="1800" dirty="0">
              <a:latin typeface="Arial" panose="020B0604020202020204" pitchFamily="34" charset="0"/>
              <a:cs typeface="B Zar" panose="000004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155362" y="24671928"/>
            <a:ext cx="9436191" cy="4612934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 rtl="1"/>
            <a:r>
              <a:rPr lang="fa-IR" sz="2400" dirty="0">
                <a:solidFill>
                  <a:srgbClr val="FF6600"/>
                </a:solidFill>
                <a:cs typeface="B Titr" panose="00000700000000000000" pitchFamily="2" charset="-78"/>
              </a:rPr>
              <a:t>نتایج و </a:t>
            </a:r>
            <a:r>
              <a:rPr lang="fa-IR" sz="2400" dirty="0" smtClean="0">
                <a:solidFill>
                  <a:srgbClr val="FF6600"/>
                </a:solidFill>
                <a:cs typeface="B Titr" panose="00000700000000000000" pitchFamily="2" charset="-78"/>
              </a:rPr>
              <a:t>بحث</a:t>
            </a:r>
            <a:endParaRPr lang="fa-IR" sz="2400" dirty="0">
              <a:solidFill>
                <a:schemeClr val="tx1"/>
              </a:solidFill>
            </a:endParaRPr>
          </a:p>
          <a:p>
            <a:pPr algn="just" rtl="1">
              <a:lnSpc>
                <a:spcPct val="114000"/>
              </a:lnSpc>
            </a:pPr>
            <a:r>
              <a:rPr lang="fa-IR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نتایج این مطالعه نشان داد که درصد رطوبت </a:t>
            </a:r>
            <a:r>
              <a:rPr lang="fa-IR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ساقه‏ها </a:t>
            </a:r>
            <a:r>
              <a:rPr lang="fa-IR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بر پایه تر برابر با 93% بود، که نشان دهنده محتوای رطوبتی بالای ساقه گیاه کرفس می‏باشد. نتایج طرح مرکب مرکزی در ابتدا طراحی آزمایش‏ها است که بر اساس طراحی انجام شده، آزمایشات برش ساقه کرفس انجام شد. سپس داده‏های به‏دست آمده از آزمایش‏های تجربی، به نرم‏افزار داده شد. در مرحله اول مدل‏های پیشنهاد شده بررسی </a:t>
            </a:r>
            <a:r>
              <a:rPr lang="fa-IR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شدند. </a:t>
            </a:r>
            <a:r>
              <a:rPr lang="fa-IR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همان‏طور که مشاهده می‏گردد بهترین مدل برای هر سه پارامتر مدل‏ درجه دوم می‏باشد.</a:t>
            </a:r>
            <a:r>
              <a:rPr lang="fa-I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 </a:t>
            </a:r>
          </a:p>
          <a:p>
            <a:pPr algn="just" rtl="1">
              <a:lnSpc>
                <a:spcPct val="114000"/>
              </a:lnSpc>
            </a:pPr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سپس فرض نرمال بودن داده‏ها مورد بررسی قرار گرفت که برای آن نمودار ‏باکس-کاکس رسم </a:t>
            </a:r>
            <a:r>
              <a:rPr lang="fa-I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شد. همان</a:t>
            </a:r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‏گونه که مشاهده می‏شود بر اساس نمودار باکس-کاکس‏ مقدار لاندای مدل‏های فعلی 1 می‏باشد در حالی که بهترین مقدار آن برای انرژی برش </a:t>
            </a:r>
            <a:r>
              <a:rPr lang="fa-I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0/73بوده </a:t>
            </a:r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که در بازه اطمینان 95% برابر با </a:t>
            </a:r>
            <a:r>
              <a:rPr lang="fa-I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0/1 </a:t>
            </a:r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تا </a:t>
            </a:r>
            <a:r>
              <a:rPr lang="fa-I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1/24 </a:t>
            </a:r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قرار دارد. به‏علاوه بهترین مقدار لاندا برای نیروی برش برابر </a:t>
            </a:r>
            <a:r>
              <a:rPr lang="fa-I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0/84به</a:t>
            </a:r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‏دست آمد که در بازه اطمینان 95% از </a:t>
            </a:r>
            <a:r>
              <a:rPr lang="fa-I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0/67 </a:t>
            </a:r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تا </a:t>
            </a:r>
            <a:r>
              <a:rPr lang="fa-I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1/02 </a:t>
            </a:r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قرار دارد. بنابراین هر دو مدل در بازه اطمینان 95% بوده و نیاز به تابع انتقال ندارند. اما بهترین مقدار لاندای مربوط به مدل مدول </a:t>
            </a:r>
            <a:r>
              <a:rPr lang="fa-I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الاستیسیته 0/84- </a:t>
            </a:r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بوده و در بازه اطمینان آن نیز قرار ندارد، بنابراین برای این متغیر مدل انتقالی معکوس اعمال شد. </a:t>
            </a:r>
            <a:endParaRPr lang="fa-IR" sz="1600" dirty="0" smtClean="0">
              <a:solidFill>
                <a:schemeClr val="tx1"/>
              </a:solidFill>
              <a:latin typeface="Times New Roman" panose="02020603050405020304" pitchFamily="18" charset="0"/>
              <a:cs typeface="B Zar" panose="00000400000000000000" pitchFamily="2" charset="-78"/>
            </a:endParaRPr>
          </a:p>
          <a:p>
            <a:pPr algn="just" rtl="1">
              <a:lnSpc>
                <a:spcPct val="114000"/>
              </a:lnSpc>
            </a:pPr>
            <a:r>
              <a:rPr lang="fa-I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نتایج آنالیز واریانس نشان داد که هر </a:t>
            </a:r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سه مدل در سطح احتمال 99% معنی‏دار بوده و مقدار 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lack-of-fit </a:t>
            </a:r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مربوط به هر سه مدل غیرمعنی‏دار می‏باشد که نشان می‏دهد مدل‏های به‏دست آمده توانایی پیش‏بینی پارامترهای مد نظر در برش ساقه کرفس را دارند. تمامی ضرایب مدل‏ها نیز در سطح احتمال 99% معنی‏دار هستند بنابراین در مدل حفظ شدند. همان‏طور که مشاهده می‏شود ضریب تببین مدل مربوط به نیروی برش برابر با </a:t>
            </a:r>
            <a:r>
              <a:rPr lang="fa-I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0/998 </a:t>
            </a:r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می‏باشد و مقدار انحراف معیار، میانگین و ضریب تغییرات آن به‏ترتیب </a:t>
            </a:r>
            <a:r>
              <a:rPr lang="fa-I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0/222، 9/365، </a:t>
            </a:r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و </a:t>
            </a:r>
            <a:r>
              <a:rPr lang="fa-IR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2/371% </a:t>
            </a:r>
            <a:r>
              <a:rPr lang="fa-IR" sz="1600" dirty="0">
                <a:solidFill>
                  <a:schemeClr val="tx1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محاسبه شد. 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0" y="0"/>
            <a:ext cx="213963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598648"/>
              </p:ext>
            </p:extLst>
          </p:nvPr>
        </p:nvGraphicFramePr>
        <p:xfrm>
          <a:off x="2111798" y="19118589"/>
          <a:ext cx="3024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Bitmap Image" r:id="rId4" imgW="5200000" imgH="4590476" progId="Paint.Picture">
                  <p:embed/>
                </p:oleObj>
              </mc:Choice>
              <mc:Fallback>
                <p:oleObj name="Bitmap Image" r:id="rId4" imgW="5200000" imgH="4590476" progId="Paint.Picture">
                  <p:embed/>
                  <p:pic>
                    <p:nvPicPr>
                      <p:cNvPr id="0" name="Object 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798" y="19118589"/>
                        <a:ext cx="3024000" cy="27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7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714" y="19118589"/>
            <a:ext cx="3024000" cy="27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0" y="0"/>
            <a:ext cx="213963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" name="Objec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877599"/>
              </p:ext>
            </p:extLst>
          </p:nvPr>
        </p:nvGraphicFramePr>
        <p:xfrm>
          <a:off x="3924814" y="21959950"/>
          <a:ext cx="2880000" cy="27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Bitmap Image" r:id="rId7" imgW="5144218" imgH="4180952" progId="Paint.Picture">
                  <p:embed/>
                </p:oleObj>
              </mc:Choice>
              <mc:Fallback>
                <p:oleObj name="Bitmap Image" r:id="rId7" imgW="5144218" imgH="4180952" progId="Paint.Picture">
                  <p:embed/>
                  <p:pic>
                    <p:nvPicPr>
                      <p:cNvPr id="0" name="Object 8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814" y="21959950"/>
                        <a:ext cx="2880000" cy="27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65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</TotalTime>
  <Words>2532</Words>
  <Application>Microsoft Office PowerPoint</Application>
  <PresentationFormat>Custom</PresentationFormat>
  <Paragraphs>38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Calibri Light</vt:lpstr>
      <vt:lpstr>Times New Roman</vt:lpstr>
      <vt:lpstr>Arial</vt:lpstr>
      <vt:lpstr>B Zar</vt:lpstr>
      <vt:lpstr>B Titr</vt:lpstr>
      <vt:lpstr>Office Theme</vt:lpstr>
      <vt:lpstr>Bitmap Image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sherry a.m</dc:creator>
  <cp:lastModifiedBy>SinaAfzar</cp:lastModifiedBy>
  <cp:revision>86</cp:revision>
  <dcterms:created xsi:type="dcterms:W3CDTF">2019-07-08T09:16:47Z</dcterms:created>
  <dcterms:modified xsi:type="dcterms:W3CDTF">2021-09-06T09:15:41Z</dcterms:modified>
</cp:coreProperties>
</file>